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145DF1-C43B-4AE6-8095-5583BB2C49EF}" type="doc">
      <dgm:prSet loTypeId="urn:microsoft.com/office/officeart/2005/8/layout/list1" loCatId="list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56BFC214-80EB-49B2-8AE5-84A88E76D19A}">
      <dgm:prSet phldrT="[Текст]" custT="1"/>
      <dgm:spPr/>
      <dgm:t>
        <a:bodyPr/>
        <a:lstStyle/>
        <a:p>
          <a:pPr algn="ctr"/>
          <a:r>
            <a:rPr lang="ru-RU" sz="2000" b="1" dirty="0" smtClean="0"/>
            <a:t>Дневные детские комнаты и институты, предоставляющие заботу детям до 3 лет</a:t>
          </a:r>
          <a:endParaRPr lang="ru-RU" sz="2000" b="1" dirty="0"/>
        </a:p>
      </dgm:t>
    </dgm:pt>
    <dgm:pt modelId="{021347FB-FDED-49F6-B0BE-D3D0E5901F38}" type="parTrans" cxnId="{6682128F-3C46-4E49-A554-762C76AE3521}">
      <dgm:prSet/>
      <dgm:spPr/>
      <dgm:t>
        <a:bodyPr/>
        <a:lstStyle/>
        <a:p>
          <a:endParaRPr lang="ru-RU"/>
        </a:p>
      </dgm:t>
    </dgm:pt>
    <dgm:pt modelId="{036B735E-806F-4ECC-9EFE-C894544F8F2F}" type="sibTrans" cxnId="{6682128F-3C46-4E49-A554-762C76AE3521}">
      <dgm:prSet/>
      <dgm:spPr/>
      <dgm:t>
        <a:bodyPr/>
        <a:lstStyle/>
        <a:p>
          <a:endParaRPr lang="ru-RU"/>
        </a:p>
      </dgm:t>
    </dgm:pt>
    <dgm:pt modelId="{69EF1EE7-1CDD-41FD-9605-3C948BA6D7C8}">
      <dgm:prSet phldrT="[Текст]" custT="1"/>
      <dgm:spPr/>
      <dgm:t>
        <a:bodyPr/>
        <a:lstStyle/>
        <a:p>
          <a:pPr algn="ctr"/>
          <a:r>
            <a:rPr lang="ru-RU" sz="2000" b="1" smtClean="0"/>
            <a:t>Дошкольные образовательные учреждения (институты)</a:t>
          </a:r>
          <a:endParaRPr lang="ru-RU" sz="2000" b="1" dirty="0"/>
        </a:p>
      </dgm:t>
    </dgm:pt>
    <dgm:pt modelId="{81AE8C72-0D43-4D31-8CD7-F69E8BB6767A}" type="parTrans" cxnId="{68DF541E-4C11-4157-9BFE-929DDA46AABD}">
      <dgm:prSet/>
      <dgm:spPr/>
      <dgm:t>
        <a:bodyPr/>
        <a:lstStyle/>
        <a:p>
          <a:endParaRPr lang="ru-RU"/>
        </a:p>
      </dgm:t>
    </dgm:pt>
    <dgm:pt modelId="{9EFAF209-9EC3-42FF-BBBF-C259E4EB6718}" type="sibTrans" cxnId="{68DF541E-4C11-4157-9BFE-929DDA46AABD}">
      <dgm:prSet/>
      <dgm:spPr/>
      <dgm:t>
        <a:bodyPr/>
        <a:lstStyle/>
        <a:p>
          <a:endParaRPr lang="ru-RU"/>
        </a:p>
      </dgm:t>
    </dgm:pt>
    <dgm:pt modelId="{A6EA6330-9BAA-4627-A7D6-E27AA66AE66D}">
      <dgm:prSet phldrT="[Текст]" custT="1"/>
      <dgm:spPr/>
      <dgm:t>
        <a:bodyPr/>
        <a:lstStyle/>
        <a:p>
          <a:pPr algn="ctr"/>
          <a:r>
            <a:rPr lang="ru-RU" sz="2000" b="1" smtClean="0"/>
            <a:t>Частные дошкольные образовательные институты </a:t>
          </a:r>
          <a:endParaRPr lang="ru-RU" sz="2000" b="1" dirty="0"/>
        </a:p>
      </dgm:t>
    </dgm:pt>
    <dgm:pt modelId="{B42D7684-FAA8-486A-8605-D290A84F02B6}" type="parTrans" cxnId="{EEDF33C8-F6C2-44F2-88A4-4FA7FCE7DBE6}">
      <dgm:prSet/>
      <dgm:spPr/>
      <dgm:t>
        <a:bodyPr/>
        <a:lstStyle/>
        <a:p>
          <a:endParaRPr lang="ru-RU"/>
        </a:p>
      </dgm:t>
    </dgm:pt>
    <dgm:pt modelId="{6FDA00AD-CF2F-4AC2-96E6-976CE25A177B}" type="sibTrans" cxnId="{EEDF33C8-F6C2-44F2-88A4-4FA7FCE7DBE6}">
      <dgm:prSet/>
      <dgm:spPr/>
      <dgm:t>
        <a:bodyPr/>
        <a:lstStyle/>
        <a:p>
          <a:endParaRPr lang="ru-RU"/>
        </a:p>
      </dgm:t>
    </dgm:pt>
    <dgm:pt modelId="{14899F05-CA86-4C12-9BBB-6095C432B3FD}">
      <dgm:prSet phldrT="[Текст]" custT="1"/>
      <dgm:spPr/>
      <dgm:t>
        <a:bodyPr/>
        <a:lstStyle/>
        <a:p>
          <a:pPr algn="ctr"/>
          <a:r>
            <a:rPr lang="ru-RU" sz="2000" b="1" smtClean="0"/>
            <a:t>Многофункциональные образовательные институты</a:t>
          </a:r>
          <a:endParaRPr lang="ru-RU" sz="2000" b="1" dirty="0"/>
        </a:p>
      </dgm:t>
    </dgm:pt>
    <dgm:pt modelId="{4F190881-B5A5-45F7-A6D9-57325CE96351}" type="parTrans" cxnId="{D101D18E-7959-4956-85E1-B94D2D98A280}">
      <dgm:prSet/>
      <dgm:spPr/>
      <dgm:t>
        <a:bodyPr/>
        <a:lstStyle/>
        <a:p>
          <a:endParaRPr lang="ru-RU"/>
        </a:p>
      </dgm:t>
    </dgm:pt>
    <dgm:pt modelId="{FE79E987-6F02-4571-96E4-C487B7263872}" type="sibTrans" cxnId="{D101D18E-7959-4956-85E1-B94D2D98A280}">
      <dgm:prSet/>
      <dgm:spPr/>
      <dgm:t>
        <a:bodyPr/>
        <a:lstStyle/>
        <a:p>
          <a:endParaRPr lang="ru-RU"/>
        </a:p>
      </dgm:t>
    </dgm:pt>
    <dgm:pt modelId="{C5F79C73-DD26-4EC6-8923-9802F2FD75CB}" type="pres">
      <dgm:prSet presAssocID="{4F145DF1-C43B-4AE6-8095-5583BB2C49E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1856BE2-3BD4-4A6D-A4E9-698613257976}" type="pres">
      <dgm:prSet presAssocID="{56BFC214-80EB-49B2-8AE5-84A88E76D19A}" presName="parentLin" presStyleCnt="0"/>
      <dgm:spPr/>
      <dgm:t>
        <a:bodyPr/>
        <a:lstStyle/>
        <a:p>
          <a:endParaRPr lang="ru-RU"/>
        </a:p>
      </dgm:t>
    </dgm:pt>
    <dgm:pt modelId="{A773BCEB-73E8-43AF-AB2C-BF853906A0E9}" type="pres">
      <dgm:prSet presAssocID="{56BFC214-80EB-49B2-8AE5-84A88E76D19A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4DF82984-8A5A-4C39-B807-5ABA041F8C69}" type="pres">
      <dgm:prSet presAssocID="{56BFC214-80EB-49B2-8AE5-84A88E76D19A}" presName="parentText" presStyleLbl="node1" presStyleIdx="0" presStyleCnt="4" custScaleY="23417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A81734-D0BF-4BFA-99F6-B544DFCAC58B}" type="pres">
      <dgm:prSet presAssocID="{56BFC214-80EB-49B2-8AE5-84A88E76D19A}" presName="negativeSpace" presStyleCnt="0"/>
      <dgm:spPr/>
      <dgm:t>
        <a:bodyPr/>
        <a:lstStyle/>
        <a:p>
          <a:endParaRPr lang="ru-RU"/>
        </a:p>
      </dgm:t>
    </dgm:pt>
    <dgm:pt modelId="{1EF31BE3-F4E7-423D-A8CB-98ADF06E246D}" type="pres">
      <dgm:prSet presAssocID="{56BFC214-80EB-49B2-8AE5-84A88E76D19A}" presName="childText" presStyleLbl="conFgAcc1" presStyleIdx="0" presStyleCnt="4" custScaleY="2128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8044EF-7606-4E72-AE3B-05BD4BDE3F00}" type="pres">
      <dgm:prSet presAssocID="{036B735E-806F-4ECC-9EFE-C894544F8F2F}" presName="spaceBetweenRectangles" presStyleCnt="0"/>
      <dgm:spPr/>
      <dgm:t>
        <a:bodyPr/>
        <a:lstStyle/>
        <a:p>
          <a:endParaRPr lang="ru-RU"/>
        </a:p>
      </dgm:t>
    </dgm:pt>
    <dgm:pt modelId="{293EF807-5992-4334-B084-04F27CAD7B1D}" type="pres">
      <dgm:prSet presAssocID="{69EF1EE7-1CDD-41FD-9605-3C948BA6D7C8}" presName="parentLin" presStyleCnt="0"/>
      <dgm:spPr/>
      <dgm:t>
        <a:bodyPr/>
        <a:lstStyle/>
        <a:p>
          <a:endParaRPr lang="ru-RU"/>
        </a:p>
      </dgm:t>
    </dgm:pt>
    <dgm:pt modelId="{5858ED14-4FD2-4661-A909-23395E147608}" type="pres">
      <dgm:prSet presAssocID="{69EF1EE7-1CDD-41FD-9605-3C948BA6D7C8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1BFE4B49-5FE8-45D9-A519-1965DCD236E0}" type="pres">
      <dgm:prSet presAssocID="{69EF1EE7-1CDD-41FD-9605-3C948BA6D7C8}" presName="parentText" presStyleLbl="node1" presStyleIdx="1" presStyleCnt="4" custScaleY="2073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AEB42E-DA4B-4798-BD1D-EBC98573F095}" type="pres">
      <dgm:prSet presAssocID="{69EF1EE7-1CDD-41FD-9605-3C948BA6D7C8}" presName="negativeSpace" presStyleCnt="0"/>
      <dgm:spPr/>
      <dgm:t>
        <a:bodyPr/>
        <a:lstStyle/>
        <a:p>
          <a:endParaRPr lang="ru-RU"/>
        </a:p>
      </dgm:t>
    </dgm:pt>
    <dgm:pt modelId="{F5E3C1F6-F284-4C75-920C-5C24E0CAF07B}" type="pres">
      <dgm:prSet presAssocID="{69EF1EE7-1CDD-41FD-9605-3C948BA6D7C8}" presName="childText" presStyleLbl="conFgAcc1" presStyleIdx="1" presStyleCnt="4" custScaleY="1972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3D6B0C-9844-443F-971E-83CE23BB3650}" type="pres">
      <dgm:prSet presAssocID="{9EFAF209-9EC3-42FF-BBBF-C259E4EB6718}" presName="spaceBetweenRectangles" presStyleCnt="0"/>
      <dgm:spPr/>
      <dgm:t>
        <a:bodyPr/>
        <a:lstStyle/>
        <a:p>
          <a:endParaRPr lang="ru-RU"/>
        </a:p>
      </dgm:t>
    </dgm:pt>
    <dgm:pt modelId="{3C96FFAB-54FA-406E-BD0A-229EEAED5BDC}" type="pres">
      <dgm:prSet presAssocID="{A6EA6330-9BAA-4627-A7D6-E27AA66AE66D}" presName="parentLin" presStyleCnt="0"/>
      <dgm:spPr/>
      <dgm:t>
        <a:bodyPr/>
        <a:lstStyle/>
        <a:p>
          <a:endParaRPr lang="ru-RU"/>
        </a:p>
      </dgm:t>
    </dgm:pt>
    <dgm:pt modelId="{78376FA8-FCAF-4B26-AC56-C835CB09F9F3}" type="pres">
      <dgm:prSet presAssocID="{A6EA6330-9BAA-4627-A7D6-E27AA66AE66D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9B660BD8-3E65-4CA9-832A-D0B197644A63}" type="pres">
      <dgm:prSet presAssocID="{A6EA6330-9BAA-4627-A7D6-E27AA66AE66D}" presName="parentText" presStyleLbl="node1" presStyleIdx="2" presStyleCnt="4" custScaleY="218620" custLinFactNeighborX="-2784" custLinFactNeighborY="791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DB6611-882E-4582-8214-EA9225481FAB}" type="pres">
      <dgm:prSet presAssocID="{A6EA6330-9BAA-4627-A7D6-E27AA66AE66D}" presName="negativeSpace" presStyleCnt="0"/>
      <dgm:spPr/>
      <dgm:t>
        <a:bodyPr/>
        <a:lstStyle/>
        <a:p>
          <a:endParaRPr lang="ru-RU"/>
        </a:p>
      </dgm:t>
    </dgm:pt>
    <dgm:pt modelId="{33847309-E5C2-4D10-B124-29C1C4533F10}" type="pres">
      <dgm:prSet presAssocID="{A6EA6330-9BAA-4627-A7D6-E27AA66AE66D}" presName="childText" presStyleLbl="conFgAcc1" presStyleIdx="2" presStyleCnt="4" custScaleY="2180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BD8579-5773-4544-B4D3-3D32042557D3}" type="pres">
      <dgm:prSet presAssocID="{6FDA00AD-CF2F-4AC2-96E6-976CE25A177B}" presName="spaceBetweenRectangles" presStyleCnt="0"/>
      <dgm:spPr/>
      <dgm:t>
        <a:bodyPr/>
        <a:lstStyle/>
        <a:p>
          <a:endParaRPr lang="ru-RU"/>
        </a:p>
      </dgm:t>
    </dgm:pt>
    <dgm:pt modelId="{500B0306-B9CD-4B00-8E81-3176BCDAA74F}" type="pres">
      <dgm:prSet presAssocID="{14899F05-CA86-4C12-9BBB-6095C432B3FD}" presName="parentLin" presStyleCnt="0"/>
      <dgm:spPr/>
      <dgm:t>
        <a:bodyPr/>
        <a:lstStyle/>
        <a:p>
          <a:endParaRPr lang="ru-RU"/>
        </a:p>
      </dgm:t>
    </dgm:pt>
    <dgm:pt modelId="{330384FF-BE85-4C0E-9E0C-AA7B56A2481B}" type="pres">
      <dgm:prSet presAssocID="{14899F05-CA86-4C12-9BBB-6095C432B3FD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5A1C5037-1360-4EBD-BD1A-AACEDE5400FF}" type="pres">
      <dgm:prSet presAssocID="{14899F05-CA86-4C12-9BBB-6095C432B3FD}" presName="parentText" presStyleLbl="node1" presStyleIdx="3" presStyleCnt="4" custScaleY="20243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ACBE4F-21D8-4AC6-A16E-C6D0A85A286B}" type="pres">
      <dgm:prSet presAssocID="{14899F05-CA86-4C12-9BBB-6095C432B3FD}" presName="negativeSpace" presStyleCnt="0"/>
      <dgm:spPr/>
      <dgm:t>
        <a:bodyPr/>
        <a:lstStyle/>
        <a:p>
          <a:endParaRPr lang="ru-RU"/>
        </a:p>
      </dgm:t>
    </dgm:pt>
    <dgm:pt modelId="{9DFC0588-E238-470F-9485-F334DEB89AC9}" type="pres">
      <dgm:prSet presAssocID="{14899F05-CA86-4C12-9BBB-6095C432B3FD}" presName="childText" presStyleLbl="conFgAcc1" presStyleIdx="3" presStyleCnt="4" custScaleY="2559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EDF33C8-F6C2-44F2-88A4-4FA7FCE7DBE6}" srcId="{4F145DF1-C43B-4AE6-8095-5583BB2C49EF}" destId="{A6EA6330-9BAA-4627-A7D6-E27AA66AE66D}" srcOrd="2" destOrd="0" parTransId="{B42D7684-FAA8-486A-8605-D290A84F02B6}" sibTransId="{6FDA00AD-CF2F-4AC2-96E6-976CE25A177B}"/>
    <dgm:cxn modelId="{86D9B6D3-C86E-4AEB-A8FF-C64D31BF58DB}" type="presOf" srcId="{A6EA6330-9BAA-4627-A7D6-E27AA66AE66D}" destId="{78376FA8-FCAF-4B26-AC56-C835CB09F9F3}" srcOrd="0" destOrd="0" presId="urn:microsoft.com/office/officeart/2005/8/layout/list1"/>
    <dgm:cxn modelId="{BEAA6B0A-01EB-4DC7-BFFD-BEC9B2A77372}" type="presOf" srcId="{56BFC214-80EB-49B2-8AE5-84A88E76D19A}" destId="{A773BCEB-73E8-43AF-AB2C-BF853906A0E9}" srcOrd="0" destOrd="0" presId="urn:microsoft.com/office/officeart/2005/8/layout/list1"/>
    <dgm:cxn modelId="{A9D63041-5BB9-42ED-8C95-5028C8DBDF04}" type="presOf" srcId="{69EF1EE7-1CDD-41FD-9605-3C948BA6D7C8}" destId="{1BFE4B49-5FE8-45D9-A519-1965DCD236E0}" srcOrd="1" destOrd="0" presId="urn:microsoft.com/office/officeart/2005/8/layout/list1"/>
    <dgm:cxn modelId="{17CC3736-BF94-4DE6-82B5-4A796ED05C8C}" type="presOf" srcId="{14899F05-CA86-4C12-9BBB-6095C432B3FD}" destId="{330384FF-BE85-4C0E-9E0C-AA7B56A2481B}" srcOrd="0" destOrd="0" presId="urn:microsoft.com/office/officeart/2005/8/layout/list1"/>
    <dgm:cxn modelId="{AC938E29-E5CE-4314-A243-9310506E3BBD}" type="presOf" srcId="{4F145DF1-C43B-4AE6-8095-5583BB2C49EF}" destId="{C5F79C73-DD26-4EC6-8923-9802F2FD75CB}" srcOrd="0" destOrd="0" presId="urn:microsoft.com/office/officeart/2005/8/layout/list1"/>
    <dgm:cxn modelId="{D101D18E-7959-4956-85E1-B94D2D98A280}" srcId="{4F145DF1-C43B-4AE6-8095-5583BB2C49EF}" destId="{14899F05-CA86-4C12-9BBB-6095C432B3FD}" srcOrd="3" destOrd="0" parTransId="{4F190881-B5A5-45F7-A6D9-57325CE96351}" sibTransId="{FE79E987-6F02-4571-96E4-C487B7263872}"/>
    <dgm:cxn modelId="{68DF541E-4C11-4157-9BFE-929DDA46AABD}" srcId="{4F145DF1-C43B-4AE6-8095-5583BB2C49EF}" destId="{69EF1EE7-1CDD-41FD-9605-3C948BA6D7C8}" srcOrd="1" destOrd="0" parTransId="{81AE8C72-0D43-4D31-8CD7-F69E8BB6767A}" sibTransId="{9EFAF209-9EC3-42FF-BBBF-C259E4EB6718}"/>
    <dgm:cxn modelId="{6682128F-3C46-4E49-A554-762C76AE3521}" srcId="{4F145DF1-C43B-4AE6-8095-5583BB2C49EF}" destId="{56BFC214-80EB-49B2-8AE5-84A88E76D19A}" srcOrd="0" destOrd="0" parTransId="{021347FB-FDED-49F6-B0BE-D3D0E5901F38}" sibTransId="{036B735E-806F-4ECC-9EFE-C894544F8F2F}"/>
    <dgm:cxn modelId="{7FFA34EE-2C21-4EED-91FE-63B0B62FA563}" type="presOf" srcId="{A6EA6330-9BAA-4627-A7D6-E27AA66AE66D}" destId="{9B660BD8-3E65-4CA9-832A-D0B197644A63}" srcOrd="1" destOrd="0" presId="urn:microsoft.com/office/officeart/2005/8/layout/list1"/>
    <dgm:cxn modelId="{F8A780E1-8A27-467B-BF64-E4A49F1F48C4}" type="presOf" srcId="{56BFC214-80EB-49B2-8AE5-84A88E76D19A}" destId="{4DF82984-8A5A-4C39-B807-5ABA041F8C69}" srcOrd="1" destOrd="0" presId="urn:microsoft.com/office/officeart/2005/8/layout/list1"/>
    <dgm:cxn modelId="{6D935DFA-D09F-4F41-9C57-6A4937D6BD69}" type="presOf" srcId="{69EF1EE7-1CDD-41FD-9605-3C948BA6D7C8}" destId="{5858ED14-4FD2-4661-A909-23395E147608}" srcOrd="0" destOrd="0" presId="urn:microsoft.com/office/officeart/2005/8/layout/list1"/>
    <dgm:cxn modelId="{AD0047CF-7B1C-44CB-BB1A-6A6481537FD1}" type="presOf" srcId="{14899F05-CA86-4C12-9BBB-6095C432B3FD}" destId="{5A1C5037-1360-4EBD-BD1A-AACEDE5400FF}" srcOrd="1" destOrd="0" presId="urn:microsoft.com/office/officeart/2005/8/layout/list1"/>
    <dgm:cxn modelId="{9FAD5953-D142-4E61-8402-83D906B9D486}" type="presParOf" srcId="{C5F79C73-DD26-4EC6-8923-9802F2FD75CB}" destId="{21856BE2-3BD4-4A6D-A4E9-698613257976}" srcOrd="0" destOrd="0" presId="urn:microsoft.com/office/officeart/2005/8/layout/list1"/>
    <dgm:cxn modelId="{66C6ACC4-669F-4772-B433-AF01519E3E06}" type="presParOf" srcId="{21856BE2-3BD4-4A6D-A4E9-698613257976}" destId="{A773BCEB-73E8-43AF-AB2C-BF853906A0E9}" srcOrd="0" destOrd="0" presId="urn:microsoft.com/office/officeart/2005/8/layout/list1"/>
    <dgm:cxn modelId="{67F94967-BED6-4AA8-9AC1-6C62D60164A2}" type="presParOf" srcId="{21856BE2-3BD4-4A6D-A4E9-698613257976}" destId="{4DF82984-8A5A-4C39-B807-5ABA041F8C69}" srcOrd="1" destOrd="0" presId="urn:microsoft.com/office/officeart/2005/8/layout/list1"/>
    <dgm:cxn modelId="{84FAB962-FA73-4366-87C7-73CD33B94211}" type="presParOf" srcId="{C5F79C73-DD26-4EC6-8923-9802F2FD75CB}" destId="{6DA81734-D0BF-4BFA-99F6-B544DFCAC58B}" srcOrd="1" destOrd="0" presId="urn:microsoft.com/office/officeart/2005/8/layout/list1"/>
    <dgm:cxn modelId="{B351D4BD-ED4C-4BAA-9838-350B478EDC24}" type="presParOf" srcId="{C5F79C73-DD26-4EC6-8923-9802F2FD75CB}" destId="{1EF31BE3-F4E7-423D-A8CB-98ADF06E246D}" srcOrd="2" destOrd="0" presId="urn:microsoft.com/office/officeart/2005/8/layout/list1"/>
    <dgm:cxn modelId="{A66930C6-D35B-4C5C-BF1B-A787ADD5E83A}" type="presParOf" srcId="{C5F79C73-DD26-4EC6-8923-9802F2FD75CB}" destId="{548044EF-7606-4E72-AE3B-05BD4BDE3F00}" srcOrd="3" destOrd="0" presId="urn:microsoft.com/office/officeart/2005/8/layout/list1"/>
    <dgm:cxn modelId="{F52C6332-57DD-4944-BE60-FA7303FCA8BF}" type="presParOf" srcId="{C5F79C73-DD26-4EC6-8923-9802F2FD75CB}" destId="{293EF807-5992-4334-B084-04F27CAD7B1D}" srcOrd="4" destOrd="0" presId="urn:microsoft.com/office/officeart/2005/8/layout/list1"/>
    <dgm:cxn modelId="{EF9729BE-580A-42BF-9148-31CF3668F6BB}" type="presParOf" srcId="{293EF807-5992-4334-B084-04F27CAD7B1D}" destId="{5858ED14-4FD2-4661-A909-23395E147608}" srcOrd="0" destOrd="0" presId="urn:microsoft.com/office/officeart/2005/8/layout/list1"/>
    <dgm:cxn modelId="{ACD98463-5D3A-4792-87D7-8C37BFCD2363}" type="presParOf" srcId="{293EF807-5992-4334-B084-04F27CAD7B1D}" destId="{1BFE4B49-5FE8-45D9-A519-1965DCD236E0}" srcOrd="1" destOrd="0" presId="urn:microsoft.com/office/officeart/2005/8/layout/list1"/>
    <dgm:cxn modelId="{61A49C51-05EA-4363-A9A4-BAB8B6C38497}" type="presParOf" srcId="{C5F79C73-DD26-4EC6-8923-9802F2FD75CB}" destId="{F7AEB42E-DA4B-4798-BD1D-EBC98573F095}" srcOrd="5" destOrd="0" presId="urn:microsoft.com/office/officeart/2005/8/layout/list1"/>
    <dgm:cxn modelId="{ED961B7B-C894-4477-A223-6EED2C291967}" type="presParOf" srcId="{C5F79C73-DD26-4EC6-8923-9802F2FD75CB}" destId="{F5E3C1F6-F284-4C75-920C-5C24E0CAF07B}" srcOrd="6" destOrd="0" presId="urn:microsoft.com/office/officeart/2005/8/layout/list1"/>
    <dgm:cxn modelId="{AE517ED4-1E0E-481E-BC93-2A28C1AF008E}" type="presParOf" srcId="{C5F79C73-DD26-4EC6-8923-9802F2FD75CB}" destId="{7E3D6B0C-9844-443F-971E-83CE23BB3650}" srcOrd="7" destOrd="0" presId="urn:microsoft.com/office/officeart/2005/8/layout/list1"/>
    <dgm:cxn modelId="{D340F7D7-A199-48D8-874A-6AA6E898DDA3}" type="presParOf" srcId="{C5F79C73-DD26-4EC6-8923-9802F2FD75CB}" destId="{3C96FFAB-54FA-406E-BD0A-229EEAED5BDC}" srcOrd="8" destOrd="0" presId="urn:microsoft.com/office/officeart/2005/8/layout/list1"/>
    <dgm:cxn modelId="{9963C770-EF7F-4BF3-B3FC-5D08A69032E1}" type="presParOf" srcId="{3C96FFAB-54FA-406E-BD0A-229EEAED5BDC}" destId="{78376FA8-FCAF-4B26-AC56-C835CB09F9F3}" srcOrd="0" destOrd="0" presId="urn:microsoft.com/office/officeart/2005/8/layout/list1"/>
    <dgm:cxn modelId="{9551F83D-714A-4C57-8D67-442811FEB7DD}" type="presParOf" srcId="{3C96FFAB-54FA-406E-BD0A-229EEAED5BDC}" destId="{9B660BD8-3E65-4CA9-832A-D0B197644A63}" srcOrd="1" destOrd="0" presId="urn:microsoft.com/office/officeart/2005/8/layout/list1"/>
    <dgm:cxn modelId="{EAA1DC05-80ED-4897-9B1A-215FB0CEB779}" type="presParOf" srcId="{C5F79C73-DD26-4EC6-8923-9802F2FD75CB}" destId="{60DB6611-882E-4582-8214-EA9225481FAB}" srcOrd="9" destOrd="0" presId="urn:microsoft.com/office/officeart/2005/8/layout/list1"/>
    <dgm:cxn modelId="{B045B7AD-026B-4287-BA8D-DB3BA71F06B3}" type="presParOf" srcId="{C5F79C73-DD26-4EC6-8923-9802F2FD75CB}" destId="{33847309-E5C2-4D10-B124-29C1C4533F10}" srcOrd="10" destOrd="0" presId="urn:microsoft.com/office/officeart/2005/8/layout/list1"/>
    <dgm:cxn modelId="{691F09B6-27D2-4042-AB3A-F07CD6F97631}" type="presParOf" srcId="{C5F79C73-DD26-4EC6-8923-9802F2FD75CB}" destId="{66BD8579-5773-4544-B4D3-3D32042557D3}" srcOrd="11" destOrd="0" presId="urn:microsoft.com/office/officeart/2005/8/layout/list1"/>
    <dgm:cxn modelId="{7F957B27-1873-496A-B386-D6A6F0BA58D9}" type="presParOf" srcId="{C5F79C73-DD26-4EC6-8923-9802F2FD75CB}" destId="{500B0306-B9CD-4B00-8E81-3176BCDAA74F}" srcOrd="12" destOrd="0" presId="urn:microsoft.com/office/officeart/2005/8/layout/list1"/>
    <dgm:cxn modelId="{B487AF7C-1688-49D1-BAC3-81ACBEC5214F}" type="presParOf" srcId="{500B0306-B9CD-4B00-8E81-3176BCDAA74F}" destId="{330384FF-BE85-4C0E-9E0C-AA7B56A2481B}" srcOrd="0" destOrd="0" presId="urn:microsoft.com/office/officeart/2005/8/layout/list1"/>
    <dgm:cxn modelId="{75FD4EEB-FBBE-48DE-9731-BDFC8E25B0E1}" type="presParOf" srcId="{500B0306-B9CD-4B00-8E81-3176BCDAA74F}" destId="{5A1C5037-1360-4EBD-BD1A-AACEDE5400FF}" srcOrd="1" destOrd="0" presId="urn:microsoft.com/office/officeart/2005/8/layout/list1"/>
    <dgm:cxn modelId="{96B937FA-DC33-493F-8C48-6DDD9BBD5E42}" type="presParOf" srcId="{C5F79C73-DD26-4EC6-8923-9802F2FD75CB}" destId="{10ACBE4F-21D8-4AC6-A16E-C6D0A85A286B}" srcOrd="13" destOrd="0" presId="urn:microsoft.com/office/officeart/2005/8/layout/list1"/>
    <dgm:cxn modelId="{D87E6C71-2461-4909-A574-0BA49FAFF2A2}" type="presParOf" srcId="{C5F79C73-DD26-4EC6-8923-9802F2FD75CB}" destId="{9DFC0588-E238-470F-9485-F334DEB89AC9}" srcOrd="14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C95A2-ACDE-4957-A33B-F7A058F2B39C}" type="datetimeFigureOut">
              <a:rPr lang="ru-RU" smtClean="0"/>
              <a:pPr/>
              <a:t>19.04.2015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97C0-DE12-4D0B-B937-793C196F7B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C95A2-ACDE-4957-A33B-F7A058F2B39C}" type="datetimeFigureOut">
              <a:rPr lang="ru-RU" smtClean="0"/>
              <a:pPr/>
              <a:t>19.04.2015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97C0-DE12-4D0B-B937-793C196F7B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C95A2-ACDE-4957-A33B-F7A058F2B39C}" type="datetimeFigureOut">
              <a:rPr lang="ru-RU" smtClean="0"/>
              <a:pPr/>
              <a:t>19.04.2015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97C0-DE12-4D0B-B937-793C196F7B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C95A2-ACDE-4957-A33B-F7A058F2B39C}" type="datetimeFigureOut">
              <a:rPr lang="ru-RU" smtClean="0"/>
              <a:pPr/>
              <a:t>19.04.2015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97C0-DE12-4D0B-B937-793C196F7B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C95A2-ACDE-4957-A33B-F7A058F2B39C}" type="datetimeFigureOut">
              <a:rPr lang="ru-RU" smtClean="0"/>
              <a:pPr/>
              <a:t>19.04.2015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97C0-DE12-4D0B-B937-793C196F7B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C95A2-ACDE-4957-A33B-F7A058F2B39C}" type="datetimeFigureOut">
              <a:rPr lang="ru-RU" smtClean="0"/>
              <a:pPr/>
              <a:t>19.04.2015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97C0-DE12-4D0B-B937-793C196F7B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C95A2-ACDE-4957-A33B-F7A058F2B39C}" type="datetimeFigureOut">
              <a:rPr lang="ru-RU" smtClean="0"/>
              <a:pPr/>
              <a:t>19.04.2015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97C0-DE12-4D0B-B937-793C196F7B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C95A2-ACDE-4957-A33B-F7A058F2B39C}" type="datetimeFigureOut">
              <a:rPr lang="ru-RU" smtClean="0"/>
              <a:pPr/>
              <a:t>19.04.2015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97C0-DE12-4D0B-B937-793C196F7B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C95A2-ACDE-4957-A33B-F7A058F2B39C}" type="datetimeFigureOut">
              <a:rPr lang="ru-RU" smtClean="0"/>
              <a:pPr/>
              <a:t>19.04.2015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97C0-DE12-4D0B-B937-793C196F7B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C95A2-ACDE-4957-A33B-F7A058F2B39C}" type="datetimeFigureOut">
              <a:rPr lang="ru-RU" smtClean="0"/>
              <a:pPr/>
              <a:t>19.04.2015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97C0-DE12-4D0B-B937-793C196F7B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C95A2-ACDE-4957-A33B-F7A058F2B39C}" type="datetimeFigureOut">
              <a:rPr lang="ru-RU" smtClean="0"/>
              <a:pPr/>
              <a:t>19.04.2015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797C0-DE12-4D0B-B937-793C196F7B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C95A2-ACDE-4957-A33B-F7A058F2B39C}" type="datetimeFigureOut">
              <a:rPr lang="ru-RU" smtClean="0"/>
              <a:pPr/>
              <a:t>19.04.2015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797C0-DE12-4D0B-B937-793C196F7B5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857232"/>
            <a:ext cx="7772400" cy="1885962"/>
          </a:xfrm>
        </p:spPr>
        <p:txBody>
          <a:bodyPr/>
          <a:lstStyle/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Дошкольное образование в Венгрии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86182" y="3857628"/>
            <a:ext cx="4986350" cy="2471758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Выполнила:</a:t>
            </a:r>
          </a:p>
          <a:p>
            <a:pPr algn="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Студентка ОКР Специалист</a:t>
            </a:r>
          </a:p>
          <a:p>
            <a:pPr algn="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Специальности </a:t>
            </a:r>
          </a:p>
          <a:p>
            <a:pPr algn="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«Дошкольное образование»</a:t>
            </a:r>
          </a:p>
          <a:p>
            <a:pPr algn="r"/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Гагарина Надежда</a:t>
            </a:r>
            <a:endParaRPr lang="ru-RU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37890" name="Picture 2" descr="http://cdn5.img22.ria.ru/images/49599/26/495992681.jpg"/>
          <p:cNvPicPr>
            <a:picLocks noChangeAspect="1" noChangeArrowheads="1"/>
          </p:cNvPicPr>
          <p:nvPr/>
        </p:nvPicPr>
        <p:blipFill>
          <a:blip r:embed="rId2"/>
          <a:srcRect l="30000" t="-2206" r="20000" b="-3677"/>
          <a:stretch>
            <a:fillRect/>
          </a:stretch>
        </p:blipFill>
        <p:spPr bwMode="auto">
          <a:xfrm>
            <a:off x="571472" y="3071810"/>
            <a:ext cx="2857520" cy="3429024"/>
          </a:xfrm>
          <a:prstGeom prst="rect">
            <a:avLst/>
          </a:prstGeom>
          <a:noFill/>
          <a:effectLst>
            <a:softEdge rad="317500"/>
          </a:effectLst>
          <a:scene3d>
            <a:camera prst="perspectiveBelow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43174" y="214290"/>
            <a:ext cx="4429156" cy="10001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Формы занятий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2714612" y="1214422"/>
            <a:ext cx="928694" cy="714380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6215074" y="1214422"/>
            <a:ext cx="928694" cy="714380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571604" y="1928802"/>
            <a:ext cx="3071834" cy="385765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Основная форма:</a:t>
            </a:r>
          </a:p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ИГРА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00628" y="1928802"/>
            <a:ext cx="3500462" cy="44291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100" dirty="0" smtClean="0">
              <a:solidFill>
                <a:schemeClr val="tx1"/>
              </a:solidFill>
            </a:endParaRPr>
          </a:p>
          <a:p>
            <a:pPr algn="ctr"/>
            <a:endParaRPr lang="ru-RU" sz="2100" dirty="0" smtClean="0">
              <a:solidFill>
                <a:schemeClr val="tx1"/>
              </a:solidFill>
            </a:endParaRPr>
          </a:p>
          <a:p>
            <a:pPr algn="ctr"/>
            <a:r>
              <a:rPr lang="ru-RU" sz="2100" dirty="0" smtClean="0">
                <a:solidFill>
                  <a:schemeClr val="tx1"/>
                </a:solidFill>
              </a:rPr>
              <a:t>Дополнительные формы:</a:t>
            </a:r>
          </a:p>
          <a:p>
            <a:pPr algn="ctr">
              <a:buFont typeface="Wingdings" pitchFamily="2" charset="2"/>
              <a:buChar char="Ø"/>
            </a:pPr>
            <a:r>
              <a:rPr lang="ru-RU" sz="2100" dirty="0">
                <a:solidFill>
                  <a:schemeClr val="tx1"/>
                </a:solidFill>
              </a:rPr>
              <a:t>цитирование стихов и басен; </a:t>
            </a:r>
            <a:endParaRPr lang="ru-RU" sz="2100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Char char="Ø"/>
            </a:pPr>
            <a:r>
              <a:rPr lang="ru-RU" sz="2100" dirty="0" smtClean="0">
                <a:solidFill>
                  <a:schemeClr val="tx1"/>
                </a:solidFill>
              </a:rPr>
              <a:t>пение</a:t>
            </a:r>
            <a:r>
              <a:rPr lang="ru-RU" sz="2100" dirty="0">
                <a:solidFill>
                  <a:schemeClr val="tx1"/>
                </a:solidFill>
              </a:rPr>
              <a:t>, игра музыки, игры с элементами </a:t>
            </a:r>
            <a:r>
              <a:rPr lang="ru-RU" sz="2100" dirty="0" smtClean="0">
                <a:solidFill>
                  <a:schemeClr val="tx1"/>
                </a:solidFill>
              </a:rPr>
              <a:t>пения;</a:t>
            </a:r>
          </a:p>
          <a:p>
            <a:pPr algn="ctr">
              <a:buFont typeface="Wingdings" pitchFamily="2" charset="2"/>
              <a:buChar char="Ø"/>
            </a:pPr>
            <a:r>
              <a:rPr lang="ru-RU" sz="2100" dirty="0" smtClean="0">
                <a:solidFill>
                  <a:schemeClr val="tx1"/>
                </a:solidFill>
              </a:rPr>
              <a:t>рисование</a:t>
            </a:r>
            <a:r>
              <a:rPr lang="ru-RU" sz="2100" dirty="0">
                <a:solidFill>
                  <a:schemeClr val="tx1"/>
                </a:solidFill>
              </a:rPr>
              <a:t>, составление, оригами; </a:t>
            </a:r>
            <a:endParaRPr lang="ru-RU" sz="2100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Char char="Ø"/>
            </a:pPr>
            <a:r>
              <a:rPr lang="ru-RU" sz="2100" dirty="0" smtClean="0">
                <a:solidFill>
                  <a:schemeClr val="tx1"/>
                </a:solidFill>
              </a:rPr>
              <a:t>движение</a:t>
            </a:r>
            <a:r>
              <a:rPr lang="ru-RU" sz="2100" dirty="0">
                <a:solidFill>
                  <a:schemeClr val="tx1"/>
                </a:solidFill>
              </a:rPr>
              <a:t>; </a:t>
            </a:r>
            <a:endParaRPr lang="ru-RU" sz="2100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Char char="Ø"/>
            </a:pPr>
            <a:r>
              <a:rPr lang="ru-RU" sz="2100" dirty="0" smtClean="0">
                <a:solidFill>
                  <a:schemeClr val="tx1"/>
                </a:solidFill>
              </a:rPr>
              <a:t>активное </a:t>
            </a:r>
            <a:r>
              <a:rPr lang="ru-RU" sz="2100" dirty="0">
                <a:solidFill>
                  <a:schemeClr val="tx1"/>
                </a:solidFill>
              </a:rPr>
              <a:t>изучение мира вокруг нас</a:t>
            </a:r>
            <a:r>
              <a:rPr lang="ru-RU" sz="2100" dirty="0" smtClean="0">
                <a:solidFill>
                  <a:schemeClr val="tx1"/>
                </a:solidFill>
              </a:rPr>
              <a:t>;</a:t>
            </a:r>
          </a:p>
          <a:p>
            <a:pPr algn="ctr">
              <a:buFont typeface="Wingdings" pitchFamily="2" charset="2"/>
              <a:buChar char="Ø"/>
            </a:pPr>
            <a:r>
              <a:rPr lang="ru-RU" sz="2100" dirty="0" smtClean="0">
                <a:solidFill>
                  <a:schemeClr val="tx1"/>
                </a:solidFill>
              </a:rPr>
              <a:t> </a:t>
            </a:r>
            <a:r>
              <a:rPr lang="ru-RU" sz="2100" dirty="0">
                <a:solidFill>
                  <a:schemeClr val="tx1"/>
                </a:solidFill>
              </a:rPr>
              <a:t>мероприятия с элементами работы; </a:t>
            </a:r>
            <a:endParaRPr lang="ru-RU" sz="2100" dirty="0" smtClean="0">
              <a:solidFill>
                <a:schemeClr val="tx1"/>
              </a:solidFill>
            </a:endParaRPr>
          </a:p>
          <a:p>
            <a:pPr algn="ctr">
              <a:buFont typeface="Wingdings" pitchFamily="2" charset="2"/>
              <a:buChar char="Ø"/>
            </a:pPr>
            <a:r>
              <a:rPr lang="ru-RU" sz="2100" dirty="0" smtClean="0">
                <a:solidFill>
                  <a:schemeClr val="tx1"/>
                </a:solidFill>
              </a:rPr>
              <a:t>изучение</a:t>
            </a:r>
            <a:r>
              <a:rPr lang="ru-RU" sz="2100" dirty="0">
                <a:solidFill>
                  <a:schemeClr val="tx1"/>
                </a:solidFill>
              </a:rPr>
              <a:t>.</a:t>
            </a:r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Специфика работы оводов: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643998" cy="4525963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Принимаются дети возрастом от 3-х до 7 лет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Обязательное обучение в дошкольном институте детей, которым исполнилось 5 лет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 среднее количество детей в группе 25, максимум 25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Работают 5 дней в неделю по 10-12 часов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Переход из одной возрастной группы в другую автоматический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Виды дошкольных институтов:</a:t>
            </a:r>
            <a:endParaRPr lang="ru-RU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857224" y="1071546"/>
          <a:ext cx="7686700" cy="5572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Работа с детьми с отклонениями в развитии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FF00"/>
                </a:solidFill>
              </a:rPr>
              <a:t>Дети </a:t>
            </a:r>
            <a:r>
              <a:rPr lang="ru-RU" dirty="0">
                <a:solidFill>
                  <a:srgbClr val="FFFF00"/>
                </a:solidFill>
              </a:rPr>
              <a:t>до 3 лет, имеющими те или </a:t>
            </a:r>
            <a:r>
              <a:rPr lang="ru-RU" dirty="0" smtClean="0">
                <a:solidFill>
                  <a:srgbClr val="FFFF00"/>
                </a:solidFill>
              </a:rPr>
              <a:t>иные отклонения </a:t>
            </a:r>
            <a:r>
              <a:rPr lang="ru-RU" dirty="0">
                <a:solidFill>
                  <a:srgbClr val="FFFF00"/>
                </a:solidFill>
              </a:rPr>
              <a:t>в </a:t>
            </a:r>
            <a:r>
              <a:rPr lang="ru-RU" dirty="0" smtClean="0">
                <a:solidFill>
                  <a:srgbClr val="FFFF00"/>
                </a:solidFill>
              </a:rPr>
              <a:t>развитии имеют </a:t>
            </a:r>
            <a:r>
              <a:rPr lang="ru-RU" dirty="0">
                <a:solidFill>
                  <a:srgbClr val="FFFF00"/>
                </a:solidFill>
              </a:rPr>
              <a:t>право получать специальную образовательную подготовку, отвечающую их умственному и физическому состоянию, с того времени, когда были обнаружены эти отклонения</a:t>
            </a:r>
            <a:r>
              <a:rPr lang="ru-RU" dirty="0" smtClean="0">
                <a:solidFill>
                  <a:srgbClr val="FFFF00"/>
                </a:solidFill>
              </a:rPr>
              <a:t>. </a:t>
            </a:r>
            <a:endParaRPr lang="ru-RU" dirty="0">
              <a:solidFill>
                <a:srgbClr val="FFFF00"/>
              </a:solidFill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15362" name="AutoShape 2" descr="Картинки по запросу ребенок-инвалид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364" name="AutoShape 4" descr="Картинки по запросу ребенок-инвалид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5366" name="Picture 6" descr="http://www.mrsc.vic.gov.au/files/9775b3c8-a251-4f5b-a1e1-a17900c36b69/disability2.jpg?w=535&amp;h=360"/>
          <p:cNvPicPr>
            <a:picLocks noChangeAspect="1" noChangeArrowheads="1"/>
          </p:cNvPicPr>
          <p:nvPr/>
        </p:nvPicPr>
        <p:blipFill>
          <a:blip r:embed="rId2"/>
          <a:srcRect r="2174" b="8333"/>
          <a:stretch>
            <a:fillRect/>
          </a:stretch>
        </p:blipFill>
        <p:spPr bwMode="auto">
          <a:xfrm>
            <a:off x="3143240" y="4719071"/>
            <a:ext cx="3214710" cy="2138929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357982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FFFF00"/>
                </a:solidFill>
              </a:rPr>
              <a:t>    Дети </a:t>
            </a:r>
            <a:r>
              <a:rPr lang="ru-RU" dirty="0">
                <a:solidFill>
                  <a:srgbClr val="FFFF00"/>
                </a:solidFill>
              </a:rPr>
              <a:t>с отклонениями могут посещать дошкольные образовательные институты вместе с другими детьми или же специализированные учреждения в зависимости от их отклонений. Большинство таких детей в возрасте от 3 до 7 лет обучаются в совместных </a:t>
            </a:r>
            <a:r>
              <a:rPr lang="ru-RU" dirty="0" smtClean="0">
                <a:solidFill>
                  <a:srgbClr val="FFFF00"/>
                </a:solidFill>
              </a:rPr>
              <a:t>группах, где дети </a:t>
            </a:r>
            <a:r>
              <a:rPr lang="ru-RU" dirty="0">
                <a:solidFill>
                  <a:srgbClr val="FFFF00"/>
                </a:solidFill>
              </a:rPr>
              <a:t>с отклонениями в речи или умственными считаются за двоих, дети с физическими, чувствительными и средними умственными отклонениями, а также немые считаются за троих, когда рассчитываются группы в институтах.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Особенности дошкольного образования в Венгрии:</a:t>
            </a:r>
            <a:endParaRPr lang="ru-RU" b="1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>
                <a:solidFill>
                  <a:srgbClr val="FFFF00"/>
                </a:solidFill>
              </a:rPr>
              <a:t>Увеличение услуг дневных детских комнат рассматривается как новшество (дневная семейная забота, группы для малышей, домашний надзор за детьми, аренда игрушек).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solidFill>
                  <a:srgbClr val="FFFF00"/>
                </a:solidFill>
              </a:rPr>
              <a:t>Дети с отклонениями в речевом  или умственном развитии считаются за двоих, дети с физическими и средними умственными отклонениями, а также немые считаются за троих, когда рассчитываются группы в институтах.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86544"/>
          </a:xfrm>
        </p:spPr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ru-RU" dirty="0" smtClean="0">
                <a:solidFill>
                  <a:srgbClr val="FFFF00"/>
                </a:solidFill>
              </a:rPr>
              <a:t>Наличие </a:t>
            </a:r>
            <a:r>
              <a:rPr lang="ru-RU" dirty="0">
                <a:solidFill>
                  <a:srgbClr val="FFFF00"/>
                </a:solidFill>
              </a:rPr>
              <a:t>дошкольные учреждения для этнических и национальных меньшинств</a:t>
            </a:r>
            <a:r>
              <a:rPr lang="ru-RU" dirty="0" smtClean="0">
                <a:solidFill>
                  <a:srgbClr val="FFFF00"/>
                </a:solidFill>
              </a:rPr>
              <a:t>.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ru-RU" dirty="0">
                <a:solidFill>
                  <a:srgbClr val="FFFF00"/>
                </a:solidFill>
              </a:rPr>
              <a:t>Многофункциональное образовательное </a:t>
            </a:r>
            <a:r>
              <a:rPr lang="ru-RU" dirty="0" smtClean="0">
                <a:solidFill>
                  <a:srgbClr val="FFFF00"/>
                </a:solidFill>
              </a:rPr>
              <a:t>учреждения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ru-RU" dirty="0">
                <a:solidFill>
                  <a:srgbClr val="FFFF00"/>
                </a:solidFill>
              </a:rPr>
              <a:t>Академический год в дошкольном образовании начинается 1 сентября и заканчивается 31 августа. Расписание определяется образовательным институтом. Планируются летние каникулы (от 2 до 6 недель), праздничные и рабочие дни.</a:t>
            </a:r>
          </a:p>
          <a:p>
            <a:pPr marL="514350" indent="-514350">
              <a:buFont typeface="+mj-lt"/>
              <a:buAutoNum type="arabicPeriod" startAt="3"/>
            </a:pPr>
            <a:endParaRPr lang="ru-RU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43182"/>
            <a:ext cx="9144000" cy="1143000"/>
          </a:xfrm>
        </p:spPr>
        <p:txBody>
          <a:bodyPr>
            <a:noAutofit/>
          </a:bodyPr>
          <a:lstStyle/>
          <a:p>
            <a:r>
              <a:rPr lang="ru-RU" sz="6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Спасибо за внимание!!!</a:t>
            </a:r>
            <a:endParaRPr lang="ru-RU" sz="6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Страничка истории</a:t>
            </a:r>
            <a:endParaRPr lang="ru-RU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14810" y="1500174"/>
            <a:ext cx="4429156" cy="4811715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    </a:t>
            </a:r>
            <a:r>
              <a:rPr lang="ru-RU" dirty="0" smtClean="0">
                <a:solidFill>
                  <a:srgbClr val="FFFF00"/>
                </a:solidFill>
              </a:rPr>
              <a:t>1828 </a:t>
            </a:r>
            <a:r>
              <a:rPr lang="ru-RU" dirty="0">
                <a:solidFill>
                  <a:srgbClr val="FFFF00"/>
                </a:solidFill>
              </a:rPr>
              <a:t>г. </a:t>
            </a:r>
            <a:r>
              <a:rPr lang="ru-RU">
                <a:solidFill>
                  <a:srgbClr val="FFFF00"/>
                </a:solidFill>
              </a:rPr>
              <a:t>в </a:t>
            </a:r>
            <a:r>
              <a:rPr lang="ru-RU" smtClean="0">
                <a:solidFill>
                  <a:srgbClr val="FFFF00"/>
                </a:solidFill>
              </a:rPr>
              <a:t>Будапеште графиней </a:t>
            </a:r>
            <a:r>
              <a:rPr lang="ru-RU" dirty="0">
                <a:solidFill>
                  <a:srgbClr val="FFFF00"/>
                </a:solidFill>
              </a:rPr>
              <a:t>Терезой </a:t>
            </a:r>
            <a:r>
              <a:rPr lang="ru-RU" dirty="0" err="1">
                <a:solidFill>
                  <a:srgbClr val="FFFF00"/>
                </a:solidFill>
              </a:rPr>
              <a:t>Брунсвик</a:t>
            </a:r>
            <a:r>
              <a:rPr lang="ru-RU" dirty="0">
                <a:solidFill>
                  <a:srgbClr val="FFFF00"/>
                </a:solidFill>
              </a:rPr>
              <a:t> был создан первый в Центральной Европе дошкольный образовательный </a:t>
            </a:r>
            <a:r>
              <a:rPr lang="ru-RU" dirty="0" smtClean="0">
                <a:solidFill>
                  <a:srgbClr val="FFFF00"/>
                </a:solidFill>
              </a:rPr>
              <a:t>институт.</a:t>
            </a:r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35842" name="Picture 2" descr="http://www.greatwomen.com.ua/wp-content/uploads/image/image05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643050"/>
            <a:ext cx="3444821" cy="4214842"/>
          </a:xfrm>
          <a:prstGeom prst="rect">
            <a:avLst/>
          </a:prstGeom>
          <a:noFill/>
          <a:effectLst>
            <a:softEdge rad="127000"/>
          </a:effectLst>
          <a:scene3d>
            <a:camera prst="perspectiveRight"/>
            <a:lightRig rig="threePt" dir="t"/>
          </a:scene3d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http://fototort.in.ua/image/cache/data/Svitok/old_parchment_09-640x480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0"/>
            <a:ext cx="792961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480" y="0"/>
            <a:ext cx="6643734" cy="785794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Нормативно-правовая база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00166" y="1571612"/>
            <a:ext cx="6929486" cy="4714908"/>
          </a:xfrm>
        </p:spPr>
        <p:txBody>
          <a:bodyPr>
            <a:normAutofit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правительственный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указ объявил главную национальную программу дошкольного образования. 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Закон «О дошкольных образовательных институтах» 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>
                <a:latin typeface="Times New Roman" pitchFamily="18" charset="0"/>
                <a:cs typeface="Times New Roman" pitchFamily="18" charset="0"/>
              </a:rPr>
              <a:t>Закон «Об общественном образовании» 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2" name="Picture 6" descr="http://landofart.ru/wp-content/uploads/2012/08/perg-560x639.png?9d7bd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42852"/>
            <a:ext cx="7286676" cy="6715148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14546" y="428604"/>
            <a:ext cx="5143536" cy="557216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smtClean="0"/>
              <a:t>     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hu-HU" sz="2800" i="1" dirty="0">
                <a:latin typeface="Times New Roman" pitchFamily="18" charset="0"/>
                <a:cs typeface="Times New Roman" pitchFamily="18" charset="0"/>
              </a:rPr>
              <a:t>огласно закону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«Об общественном образовании» </a:t>
            </a:r>
            <a:r>
              <a:rPr lang="hu-HU" sz="2800" i="1" dirty="0" smtClean="0">
                <a:latin typeface="Times New Roman" pitchFamily="18" charset="0"/>
                <a:cs typeface="Times New Roman" pitchFamily="18" charset="0"/>
              </a:rPr>
              <a:t>дошкольные </a:t>
            </a:r>
            <a:r>
              <a:rPr lang="hu-HU" sz="2800" i="1" dirty="0">
                <a:latin typeface="Times New Roman" pitchFamily="18" charset="0"/>
                <a:cs typeface="Times New Roman" pitchFamily="18" charset="0"/>
              </a:rPr>
              <a:t>образовательные институты óvoda должны составить образовательную программу, отвечающую требованиям закона и национальной образовательной программы для дошкольного образования (Óvodai Nevelés Országos Alapprogramja).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596" y="1214422"/>
            <a:ext cx="8286808" cy="4572032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4411675"/>
          </a:xfrm>
        </p:spPr>
        <p:txBody>
          <a:bodyPr/>
          <a:lstStyle/>
          <a:p>
            <a:pPr algn="ctr">
              <a:buNone/>
            </a:pPr>
            <a:endParaRPr lang="ru-RU" sz="4000" b="1" dirty="0" smtClean="0"/>
          </a:p>
          <a:p>
            <a:pPr algn="ctr">
              <a:buNone/>
            </a:pP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>дошкольного образования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- это облегчение гибкого и гармонического развития детей, эволюции детской личности с учётом возрастных особенностей и шагов развития детей, в том числе детей с особыми нуждами. 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Принципы работы с дошкольниками: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FFFF00"/>
                </a:solidFill>
              </a:rPr>
              <a:t>Дошкольное образование направлено на развитие личности, на усиление уважения к правам человека и основным </a:t>
            </a:r>
            <a:r>
              <a:rPr lang="ru-RU" dirty="0" smtClean="0">
                <a:solidFill>
                  <a:srgbClr val="FFFF00"/>
                </a:solidFill>
              </a:rPr>
              <a:t>свободам</a:t>
            </a:r>
          </a:p>
          <a:p>
            <a:pPr lvl="0"/>
            <a:r>
              <a:rPr lang="ru-RU" dirty="0">
                <a:solidFill>
                  <a:srgbClr val="FFFF00"/>
                </a:solidFill>
              </a:rPr>
              <a:t>Дети как личности в развитии имеют право на специальную защиту.</a:t>
            </a:r>
          </a:p>
          <a:p>
            <a:pPr lvl="0"/>
            <a:r>
              <a:rPr lang="ru-RU" dirty="0">
                <a:solidFill>
                  <a:srgbClr val="FFFF00"/>
                </a:solidFill>
              </a:rPr>
              <a:t>Образование детей – это в первую очередь право и обязанность семьи; дошкольные образовательные институты </a:t>
            </a:r>
            <a:r>
              <a:rPr lang="hu-HU" dirty="0">
                <a:solidFill>
                  <a:srgbClr val="FFFF00"/>
                </a:solidFill>
              </a:rPr>
              <a:t>óvoda</a:t>
            </a:r>
            <a:r>
              <a:rPr lang="ru-RU" dirty="0">
                <a:solidFill>
                  <a:srgbClr val="FFFF00"/>
                </a:solidFill>
              </a:rPr>
              <a:t> играют лишь дополнительную роль.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Задачи поставленные перед дошкольными учителями</a:t>
            </a:r>
            <a:endParaRPr lang="ru-RU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86874" cy="5257800"/>
          </a:xfrm>
        </p:spPr>
        <p:txBody>
          <a:bodyPr/>
          <a:lstStyle/>
          <a:p>
            <a:pPr lvl="0">
              <a:buFont typeface="Wingdings" pitchFamily="2" charset="2"/>
              <a:buChar char="ü"/>
            </a:pPr>
            <a:r>
              <a:rPr lang="ru-RU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забота о детях, удовлетворение их физических нужд;</a:t>
            </a:r>
          </a:p>
          <a:p>
            <a:pPr lvl="0">
              <a:buFont typeface="Wingdings" pitchFamily="2" charset="2"/>
              <a:buChar char="ü"/>
            </a:pPr>
            <a:r>
              <a:rPr lang="ru-RU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облегчение их гармонического и координированного развития;</a:t>
            </a:r>
          </a:p>
          <a:p>
            <a:pPr lvl="0">
              <a:buFont typeface="Wingdings" pitchFamily="2" charset="2"/>
              <a:buChar char="ü"/>
            </a:pPr>
            <a:r>
              <a:rPr lang="ru-RU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облегчение развития физических возможностей детей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ü"/>
            </a:pPr>
            <a:r>
              <a:rPr lang="ru-RU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защита и улучшение детского здоровья;</a:t>
            </a:r>
          </a:p>
          <a:p>
            <a:pPr>
              <a:buFont typeface="Wingdings" pitchFamily="2" charset="2"/>
              <a:buChar char="ü"/>
            </a:pPr>
            <a:r>
              <a:rPr lang="ru-RU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установление привычки здорового образа жизни, умственное и здоровое сохранение;</a:t>
            </a:r>
          </a:p>
          <a:p>
            <a:pPr lvl="0">
              <a:buNone/>
            </a:pPr>
            <a:endParaRPr lang="ru-RU" dirty="0"/>
          </a:p>
          <a:p>
            <a:pPr>
              <a:buFont typeface="Wingdings" pitchFamily="2" charset="2"/>
              <a:buChar char="ü"/>
            </a:pPr>
            <a:endParaRPr lang="ru-RU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500"/>
                            </p:stCondLst>
                            <p:childTnLst>
                              <p:par>
                                <p:cTn id="2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57166"/>
            <a:ext cx="8715436" cy="6143668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ru-RU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установление здоровой и безопасной обстановки, необходимой для роста и развития 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детей</a:t>
            </a:r>
          </a:p>
          <a:p>
            <a:pPr lvl="0">
              <a:buFont typeface="Wingdings" pitchFamily="2" charset="2"/>
              <a:buChar char="ü"/>
            </a:pPr>
            <a:r>
              <a:rPr lang="ru-RU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развитие социальной осознанности и уверенности в себе, поддержка в их попытках самоутвердиться;</a:t>
            </a:r>
          </a:p>
          <a:p>
            <a:pPr lvl="0">
              <a:buFont typeface="Wingdings" pitchFamily="2" charset="2"/>
              <a:buChar char="ü"/>
            </a:pPr>
            <a:r>
              <a:rPr lang="ru-RU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удовлетворение социальных нужд детей, приучение их к кооперации и терпимости к различиям;</a:t>
            </a:r>
          </a:p>
          <a:p>
            <a:pPr lvl="0">
              <a:buFont typeface="Wingdings" pitchFamily="2" charset="2"/>
              <a:buChar char="ü"/>
            </a:pPr>
            <a:r>
              <a:rPr lang="ru-RU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развитие использования родного языка и других форм общения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ü"/>
            </a:pPr>
            <a:r>
              <a:rPr lang="ru-RU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поддержка желания говорить</a:t>
            </a:r>
            <a:r>
              <a:rPr lang="ru-RU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endParaRPr lang="ru-RU" dirty="0"/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286544"/>
          </a:xfrm>
        </p:spPr>
        <p:txBody>
          <a:bodyPr/>
          <a:lstStyle/>
          <a:p>
            <a:pPr lvl="0"/>
            <a:r>
              <a:rPr lang="ru-RU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разделение и усиление знаний, полученных в процессе обучения;</a:t>
            </a:r>
          </a:p>
          <a:p>
            <a:pPr lvl="0"/>
            <a:r>
              <a:rPr lang="ru-RU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развитие умственных способностей: ощущение, восприятие, память, внимание, воображение, познавательные и творческие способности.</a:t>
            </a:r>
          </a:p>
          <a:p>
            <a:endParaRPr lang="ru-RU" dirty="0"/>
          </a:p>
        </p:txBody>
      </p:sp>
      <p:pic>
        <p:nvPicPr>
          <p:cNvPr id="19458" name="Picture 2" descr="Картинки по запросу дети играют на площадк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50" y="3500438"/>
            <a:ext cx="3643338" cy="3063378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633</Words>
  <Application>Microsoft Office PowerPoint</Application>
  <PresentationFormat>Экран (4:3)</PresentationFormat>
  <Paragraphs>66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Дошкольное образование в Венгрии</vt:lpstr>
      <vt:lpstr>Страничка истории</vt:lpstr>
      <vt:lpstr>Нормативно-правовая база</vt:lpstr>
      <vt:lpstr>Слайд 4</vt:lpstr>
      <vt:lpstr>Слайд 5</vt:lpstr>
      <vt:lpstr>Принципы работы с дошкольниками:</vt:lpstr>
      <vt:lpstr>Задачи поставленные перед дошкольными учителями</vt:lpstr>
      <vt:lpstr>Слайд 8</vt:lpstr>
      <vt:lpstr>Слайд 9</vt:lpstr>
      <vt:lpstr>Слайд 10</vt:lpstr>
      <vt:lpstr>Специфика работы оводов:</vt:lpstr>
      <vt:lpstr>Виды дошкольных институтов:</vt:lpstr>
      <vt:lpstr>Работа с детьми с отклонениями в развитии</vt:lpstr>
      <vt:lpstr>Слайд 14</vt:lpstr>
      <vt:lpstr>Особенности дошкольного образования в Венгрии:</vt:lpstr>
      <vt:lpstr>Слайд 16</vt:lpstr>
      <vt:lpstr>Спасибо за внимание!!!</vt:lpstr>
    </vt:vector>
  </TitlesOfParts>
  <Company>UralSOFT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Дошкольное образование в Венгрии</dc:title>
  <dc:creator>Надя</dc:creator>
  <cp:lastModifiedBy>Надя</cp:lastModifiedBy>
  <cp:revision>19</cp:revision>
  <dcterms:created xsi:type="dcterms:W3CDTF">2015-04-18T19:50:12Z</dcterms:created>
  <dcterms:modified xsi:type="dcterms:W3CDTF">2015-04-19T13:12:52Z</dcterms:modified>
</cp:coreProperties>
</file>